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Tomorrow Semi Bold"/>
      <p:regular r:id="rId17"/>
    </p:embeddedFont>
    <p:embeddedFont>
      <p:font typeface="Tomorrow Semi Bold"/>
      <p:regular r:id="rId18"/>
    </p:embeddedFont>
    <p:embeddedFont>
      <p:font typeface="Tomorrow Semi Bold"/>
      <p:regular r:id="rId19"/>
    </p:embeddedFont>
    <p:embeddedFont>
      <p:font typeface="Tomorrow Semi Bold"/>
      <p:regular r:id="rId20"/>
    </p:embeddedFont>
    <p:embeddedFont>
      <p:font typeface="Tomorrow"/>
      <p:regular r:id="rId21"/>
    </p:embeddedFont>
    <p:embeddedFont>
      <p:font typeface="Tomorrow"/>
      <p:regular r:id="rId22"/>
    </p:embeddedFont>
    <p:embeddedFont>
      <p:font typeface="Tomorrow"/>
      <p:regular r:id="rId23"/>
    </p:embeddedFont>
    <p:embeddedFont>
      <p:font typeface="Tomorrow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10.png>
</file>

<file path=ppt/media/image-10-11.svg>
</file>

<file path=ppt/media/image-10-2.png>
</file>

<file path=ppt/media/image-10-3.svg>
</file>

<file path=ppt/media/image-10-4.png>
</file>

<file path=ppt/media/image-10-5.svg>
</file>

<file path=ppt/media/image-10-6.png>
</file>

<file path=ppt/media/image-10-7.svg>
</file>

<file path=ppt/media/image-10-8.png>
</file>

<file path=ppt/media/image-10-9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4-1.png>
</file>

<file path=ppt/media/image-4-2.png>
</file>

<file path=ppt/media/image-4-3.png>
</file>

<file path=ppt/media/image-5-1.png>
</file>

<file path=ppt/media/image-7-1.png>
</file>

<file path=ppt/media/image-8-1.png>
</file>

<file path=ppt/media/image-8-2.png>
</file>

<file path=ppt/media/image-8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svg"/><Relationship Id="rId6" Type="http://schemas.openxmlformats.org/officeDocument/2006/relationships/image" Target="../media/image-10-6.png"/><Relationship Id="rId7" Type="http://schemas.openxmlformats.org/officeDocument/2006/relationships/image" Target="../media/image-10-7.svg"/><Relationship Id="rId8" Type="http://schemas.openxmlformats.org/officeDocument/2006/relationships/image" Target="../media/image-10-8.png"/><Relationship Id="rId9" Type="http://schemas.openxmlformats.org/officeDocument/2006/relationships/image" Target="../media/image-10-9.svg"/><Relationship Id="rId10" Type="http://schemas.openxmlformats.org/officeDocument/2006/relationships/image" Target="../media/image-10-10.png"/><Relationship Id="rId11" Type="http://schemas.openxmlformats.org/officeDocument/2006/relationships/image" Target="../media/image-10-11.svg"/><Relationship Id="rId12" Type="http://schemas.openxmlformats.org/officeDocument/2006/relationships/slideLayout" Target="../slideLayouts/slideLayout11.xml"/><Relationship Id="rId1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41196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Strategic Recommendations</a:t>
            </a:r>
            <a:endParaRPr lang="en-US" sz="2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835" y="892969"/>
            <a:ext cx="9073039" cy="508658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96835" y="6107073"/>
            <a:ext cx="4536638" cy="1106805"/>
          </a:xfrm>
          <a:prstGeom prst="roundRect">
            <a:avLst>
              <a:gd name="adj" fmla="val 1537"/>
            </a:avLst>
          </a:prstGeom>
          <a:solidFill>
            <a:srgbClr val="F0EAEA"/>
          </a:solidFill>
          <a:ln/>
        </p:spPr>
      </p:sp>
      <p:sp>
        <p:nvSpPr>
          <p:cNvPr id="5" name="Shape 2"/>
          <p:cNvSpPr/>
          <p:nvPr/>
        </p:nvSpPr>
        <p:spPr>
          <a:xfrm>
            <a:off x="510183" y="6220420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1D1D1B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3766" y="6314003"/>
            <a:ext cx="152995" cy="15299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10183" y="6673929"/>
            <a:ext cx="1453991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Boost Subscriptions</a:t>
            </a:r>
            <a:endParaRPr lang="en-US" sz="1100" dirty="0"/>
          </a:p>
        </p:txBody>
      </p:sp>
      <p:sp>
        <p:nvSpPr>
          <p:cNvPr id="8" name="Text 4"/>
          <p:cNvSpPr/>
          <p:nvPr/>
        </p:nvSpPr>
        <p:spPr>
          <a:xfrm>
            <a:off x="510183" y="6919079"/>
            <a:ext cx="430994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Promote exclusive benefits to convert 2,518 repeat buyers</a:t>
            </a:r>
            <a:endParaRPr lang="en-US" sz="850" dirty="0"/>
          </a:p>
        </p:txBody>
      </p:sp>
      <p:sp>
        <p:nvSpPr>
          <p:cNvPr id="9" name="Shape 5"/>
          <p:cNvSpPr/>
          <p:nvPr/>
        </p:nvSpPr>
        <p:spPr>
          <a:xfrm>
            <a:off x="5046821" y="6107073"/>
            <a:ext cx="4536638" cy="1106805"/>
          </a:xfrm>
          <a:prstGeom prst="roundRect">
            <a:avLst>
              <a:gd name="adj" fmla="val 1537"/>
            </a:avLst>
          </a:prstGeom>
          <a:solidFill>
            <a:srgbClr val="F0EAEA"/>
          </a:solidFill>
          <a:ln/>
        </p:spPr>
      </p:sp>
      <p:sp>
        <p:nvSpPr>
          <p:cNvPr id="10" name="Shape 6"/>
          <p:cNvSpPr/>
          <p:nvPr/>
        </p:nvSpPr>
        <p:spPr>
          <a:xfrm>
            <a:off x="5160169" y="6220420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1D1D1B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53752" y="6314003"/>
            <a:ext cx="152995" cy="15299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160169" y="6673929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Loyalty Programs</a:t>
            </a:r>
            <a:endParaRPr lang="en-US" sz="1100" dirty="0"/>
          </a:p>
        </p:txBody>
      </p:sp>
      <p:sp>
        <p:nvSpPr>
          <p:cNvPr id="13" name="Text 8"/>
          <p:cNvSpPr/>
          <p:nvPr/>
        </p:nvSpPr>
        <p:spPr>
          <a:xfrm>
            <a:off x="5160169" y="6919079"/>
            <a:ext cx="430994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Reward repeat buyers to strengthen loyal segment</a:t>
            </a:r>
            <a:endParaRPr lang="en-US" sz="850" dirty="0"/>
          </a:p>
        </p:txBody>
      </p:sp>
      <p:sp>
        <p:nvSpPr>
          <p:cNvPr id="14" name="Shape 9"/>
          <p:cNvSpPr/>
          <p:nvPr/>
        </p:nvSpPr>
        <p:spPr>
          <a:xfrm>
            <a:off x="9696807" y="6107073"/>
            <a:ext cx="4536638" cy="1106805"/>
          </a:xfrm>
          <a:prstGeom prst="roundRect">
            <a:avLst>
              <a:gd name="adj" fmla="val 1537"/>
            </a:avLst>
          </a:prstGeom>
          <a:solidFill>
            <a:srgbClr val="F0EAEA"/>
          </a:solidFill>
          <a:ln/>
        </p:spPr>
      </p:sp>
      <p:sp>
        <p:nvSpPr>
          <p:cNvPr id="15" name="Shape 10"/>
          <p:cNvSpPr/>
          <p:nvPr/>
        </p:nvSpPr>
        <p:spPr>
          <a:xfrm>
            <a:off x="9810155" y="6220420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1D1D1B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03738" y="6314003"/>
            <a:ext cx="152995" cy="152995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810155" y="6673929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Optimize Discounts</a:t>
            </a:r>
            <a:endParaRPr lang="en-US" sz="1100" dirty="0"/>
          </a:p>
        </p:txBody>
      </p:sp>
      <p:sp>
        <p:nvSpPr>
          <p:cNvPr id="18" name="Text 12"/>
          <p:cNvSpPr/>
          <p:nvPr/>
        </p:nvSpPr>
        <p:spPr>
          <a:xfrm>
            <a:off x="9810155" y="6919079"/>
            <a:ext cx="430994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Balance sales growth with margin control</a:t>
            </a:r>
            <a:endParaRPr lang="en-US" sz="850" dirty="0"/>
          </a:p>
        </p:txBody>
      </p:sp>
      <p:sp>
        <p:nvSpPr>
          <p:cNvPr id="19" name="Shape 13"/>
          <p:cNvSpPr/>
          <p:nvPr/>
        </p:nvSpPr>
        <p:spPr>
          <a:xfrm>
            <a:off x="396835" y="7327225"/>
            <a:ext cx="6861572" cy="1106805"/>
          </a:xfrm>
          <a:prstGeom prst="roundRect">
            <a:avLst>
              <a:gd name="adj" fmla="val 1537"/>
            </a:avLst>
          </a:prstGeom>
          <a:solidFill>
            <a:srgbClr val="F0EAEA"/>
          </a:solidFill>
          <a:ln/>
        </p:spPr>
      </p:sp>
      <p:sp>
        <p:nvSpPr>
          <p:cNvPr id="20" name="Shape 14"/>
          <p:cNvSpPr/>
          <p:nvPr/>
        </p:nvSpPr>
        <p:spPr>
          <a:xfrm>
            <a:off x="510183" y="7440573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1D1D1B"/>
          </a:solidFill>
          <a:ln/>
        </p:spPr>
      </p:sp>
      <p:pic>
        <p:nvPicPr>
          <p:cNvPr id="21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3766" y="7534156"/>
            <a:ext cx="152995" cy="152995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510183" y="7894082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Targeted Marketing</a:t>
            </a:r>
            <a:endParaRPr lang="en-US" sz="1100" dirty="0"/>
          </a:p>
        </p:txBody>
      </p:sp>
      <p:sp>
        <p:nvSpPr>
          <p:cNvPr id="23" name="Text 16"/>
          <p:cNvSpPr/>
          <p:nvPr/>
        </p:nvSpPr>
        <p:spPr>
          <a:xfrm>
            <a:off x="510183" y="8139232"/>
            <a:ext cx="663487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Focus on young adults and express-shipping users</a:t>
            </a:r>
            <a:endParaRPr lang="en-US" sz="850" dirty="0"/>
          </a:p>
        </p:txBody>
      </p:sp>
      <p:sp>
        <p:nvSpPr>
          <p:cNvPr id="24" name="Shape 17"/>
          <p:cNvSpPr/>
          <p:nvPr/>
        </p:nvSpPr>
        <p:spPr>
          <a:xfrm>
            <a:off x="7371755" y="7327225"/>
            <a:ext cx="6861691" cy="1106805"/>
          </a:xfrm>
          <a:prstGeom prst="roundRect">
            <a:avLst>
              <a:gd name="adj" fmla="val 1537"/>
            </a:avLst>
          </a:prstGeom>
          <a:solidFill>
            <a:srgbClr val="F0EAEA"/>
          </a:solidFill>
          <a:ln/>
        </p:spPr>
      </p:sp>
      <p:sp>
        <p:nvSpPr>
          <p:cNvPr id="25" name="Shape 18"/>
          <p:cNvSpPr/>
          <p:nvPr/>
        </p:nvSpPr>
        <p:spPr>
          <a:xfrm>
            <a:off x="7485102" y="7440573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1D1D1B"/>
          </a:solidFill>
          <a:ln/>
        </p:spPr>
      </p:sp>
      <p:pic>
        <p:nvPicPr>
          <p:cNvPr id="26" name="Image 5" descr="preencoded.png">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78685" y="7534156"/>
            <a:ext cx="152995" cy="152995"/>
          </a:xfrm>
          <a:prstGeom prst="rect">
            <a:avLst/>
          </a:prstGeom>
        </p:spPr>
      </p:pic>
      <p:sp>
        <p:nvSpPr>
          <p:cNvPr id="27" name="Text 19"/>
          <p:cNvSpPr/>
          <p:nvPr/>
        </p:nvSpPr>
        <p:spPr>
          <a:xfrm>
            <a:off x="7485102" y="7894082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Product Positioning</a:t>
            </a:r>
            <a:endParaRPr lang="en-US" sz="1100" dirty="0"/>
          </a:p>
        </p:txBody>
      </p:sp>
      <p:sp>
        <p:nvSpPr>
          <p:cNvPr id="28" name="Text 20"/>
          <p:cNvSpPr/>
          <p:nvPr/>
        </p:nvSpPr>
        <p:spPr>
          <a:xfrm>
            <a:off x="7485102" y="8139232"/>
            <a:ext cx="663499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Highlight top-rated items in campaigns</a:t>
            </a:r>
            <a:endParaRPr lang="en-US" sz="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5800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33757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3,900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900113" y="3465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955971"/>
            <a:ext cx="30480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Transactions analyzed across all categories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125278" y="2433757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18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4231719" y="3465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 Points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125278" y="3955971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Comprehensive customer and purchase attributes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456884" y="2433757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50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7563326" y="3465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Locations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56884" y="3955971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Geographic diversity in customer base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0788491" y="2433757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4</a:t>
            </a:r>
            <a:endParaRPr lang="en-US" sz="5850" dirty="0"/>
          </a:p>
        </p:txBody>
      </p:sp>
      <p:sp>
        <p:nvSpPr>
          <p:cNvPr id="13" name="Text 11"/>
          <p:cNvSpPr/>
          <p:nvPr/>
        </p:nvSpPr>
        <p:spPr>
          <a:xfrm>
            <a:off x="10894933" y="3465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Categories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788491" y="3955971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Clothing, Footwear, Accessories, Outerwear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51637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Customer Data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93790" y="574488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Age, Gender, Location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93790" y="618708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Subscription Status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93790" y="662928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Purchase History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599521" y="51637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Transaction Details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599521" y="574488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Product, Category, Amount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7599521" y="618708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Season, Size, Color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7599521" y="662928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Discounts &amp; Ratings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3142"/>
            <a:ext cx="73583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 Preparation Journey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 Light" pitchFamily="34" charset="0"/>
                <a:ea typeface="Tomorrow Light" pitchFamily="34" charset="-122"/>
                <a:cs typeface="Tomorrow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40593"/>
            <a:ext cx="4196358" cy="30480"/>
          </a:xfrm>
          <a:prstGeom prst="rect">
            <a:avLst/>
          </a:prstGeom>
          <a:solidFill>
            <a:srgbClr val="1D1D1B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014901"/>
            <a:ext cx="39054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Imported dataset using pandas, analyzed structure with df.info() and summary statistics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 Light" pitchFamily="34" charset="0"/>
                <a:ea typeface="Tomorrow Light" pitchFamily="34" charset="-122"/>
                <a:cs typeface="Tomorrow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840593"/>
            <a:ext cx="4196358" cy="30480"/>
          </a:xfrm>
          <a:prstGeom prst="rect">
            <a:avLst/>
          </a:prstGeom>
          <a:solidFill>
            <a:srgbClr val="1D1D1B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014901"/>
            <a:ext cx="32188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Imputed 37 missing Review Rating values using median rating per product category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 Light" pitchFamily="34" charset="0"/>
                <a:ea typeface="Tomorrow Light" pitchFamily="34" charset="-122"/>
                <a:cs typeface="Tomorrow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840593"/>
            <a:ext cx="4196358" cy="30480"/>
          </a:xfrm>
          <a:prstGeom prst="rect">
            <a:avLst/>
          </a:prstGeom>
          <a:solidFill>
            <a:srgbClr val="1D1D1B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014901"/>
            <a:ext cx="29051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Created age_group bins and purchase_frequency_days for deeper analysis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 Light" pitchFamily="34" charset="0"/>
                <a:ea typeface="Tomorrow Light" pitchFamily="34" charset="-122"/>
                <a:cs typeface="Tomorrow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1D1D1B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30301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 Standardization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Renamed columns to snake_case, removed redundant promo_code_used field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 Light" pitchFamily="34" charset="0"/>
                <a:ea typeface="Tomorrow Light" pitchFamily="34" charset="-122"/>
                <a:cs typeface="Tomorrow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1D1D1B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0321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Connected to MySQL and loaded cleaned data for SQL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35946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Customer Demographics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794879" y="1700808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68%</a:t>
            </a:r>
            <a:endParaRPr lang="en-US" sz="22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41884" y="992029"/>
            <a:ext cx="1701165" cy="170116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783687" y="2834878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Male Customers</a:t>
            </a:r>
            <a:endParaRPr lang="en-US" sz="1100" dirty="0"/>
          </a:p>
        </p:txBody>
      </p:sp>
      <p:sp>
        <p:nvSpPr>
          <p:cNvPr id="6" name="Text 3"/>
          <p:cNvSpPr/>
          <p:nvPr/>
        </p:nvSpPr>
        <p:spPr>
          <a:xfrm>
            <a:off x="396835" y="3125391"/>
            <a:ext cx="8191262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2,652 of total customer base</a:t>
            </a:r>
            <a:endParaRPr lang="en-US" sz="850" dirty="0"/>
          </a:p>
        </p:txBody>
      </p:sp>
      <p:sp>
        <p:nvSpPr>
          <p:cNvPr id="7" name="Text 4"/>
          <p:cNvSpPr/>
          <p:nvPr/>
        </p:nvSpPr>
        <p:spPr>
          <a:xfrm>
            <a:off x="3794879" y="4270772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32%</a:t>
            </a:r>
            <a:endParaRPr lang="en-US" sz="22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1884" y="3561993"/>
            <a:ext cx="1701165" cy="170116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783687" y="5404842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Female Customers</a:t>
            </a:r>
            <a:endParaRPr lang="en-US" sz="1100" dirty="0"/>
          </a:p>
        </p:txBody>
      </p:sp>
      <p:sp>
        <p:nvSpPr>
          <p:cNvPr id="10" name="Text 6"/>
          <p:cNvSpPr/>
          <p:nvPr/>
        </p:nvSpPr>
        <p:spPr>
          <a:xfrm>
            <a:off x="396835" y="5695355"/>
            <a:ext cx="8191262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1,248 of total customer base</a:t>
            </a:r>
            <a:endParaRPr lang="en-US" sz="850" dirty="0"/>
          </a:p>
        </p:txBody>
      </p:sp>
      <p:sp>
        <p:nvSpPr>
          <p:cNvPr id="11" name="Shape 7"/>
          <p:cNvSpPr/>
          <p:nvPr/>
        </p:nvSpPr>
        <p:spPr>
          <a:xfrm>
            <a:off x="396835" y="6004322"/>
            <a:ext cx="8191262" cy="982147"/>
          </a:xfrm>
          <a:prstGeom prst="roundRect">
            <a:avLst>
              <a:gd name="adj" fmla="val 1732"/>
            </a:avLst>
          </a:prstGeom>
          <a:solidFill>
            <a:srgbClr val="F0EAEA"/>
          </a:solidFill>
          <a:ln/>
        </p:spPr>
      </p:sp>
      <p:sp>
        <p:nvSpPr>
          <p:cNvPr id="12" name="Text 8"/>
          <p:cNvSpPr/>
          <p:nvPr/>
        </p:nvSpPr>
        <p:spPr>
          <a:xfrm>
            <a:off x="510183" y="6117669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Age Range</a:t>
            </a:r>
            <a:endParaRPr lang="en-US" sz="1100" dirty="0"/>
          </a:p>
        </p:txBody>
      </p:sp>
      <p:sp>
        <p:nvSpPr>
          <p:cNvPr id="13" name="Text 9"/>
          <p:cNvSpPr/>
          <p:nvPr/>
        </p:nvSpPr>
        <p:spPr>
          <a:xfrm>
            <a:off x="510183" y="6408182"/>
            <a:ext cx="796456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18-70 years</a:t>
            </a:r>
            <a:endParaRPr lang="en-US" sz="850" dirty="0"/>
          </a:p>
        </p:txBody>
      </p:sp>
      <p:sp>
        <p:nvSpPr>
          <p:cNvPr id="14" name="Text 10"/>
          <p:cNvSpPr/>
          <p:nvPr/>
        </p:nvSpPr>
        <p:spPr>
          <a:xfrm>
            <a:off x="510183" y="6691670"/>
            <a:ext cx="796456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Average: 44 years</a:t>
            </a:r>
            <a:endParaRPr lang="en-US" sz="850" dirty="0"/>
          </a:p>
        </p:txBody>
      </p:sp>
      <p:sp>
        <p:nvSpPr>
          <p:cNvPr id="15" name="Shape 11"/>
          <p:cNvSpPr/>
          <p:nvPr/>
        </p:nvSpPr>
        <p:spPr>
          <a:xfrm>
            <a:off x="396835" y="7099816"/>
            <a:ext cx="8191262" cy="982147"/>
          </a:xfrm>
          <a:prstGeom prst="roundRect">
            <a:avLst>
              <a:gd name="adj" fmla="val 1732"/>
            </a:avLst>
          </a:prstGeom>
          <a:solidFill>
            <a:srgbClr val="F0EAEA"/>
          </a:solidFill>
          <a:ln/>
        </p:spPr>
      </p:sp>
      <p:sp>
        <p:nvSpPr>
          <p:cNvPr id="16" name="Text 12"/>
          <p:cNvSpPr/>
          <p:nvPr/>
        </p:nvSpPr>
        <p:spPr>
          <a:xfrm>
            <a:off x="510183" y="721316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Average Spend</a:t>
            </a:r>
            <a:endParaRPr lang="en-US" sz="1100" dirty="0"/>
          </a:p>
        </p:txBody>
      </p:sp>
      <p:sp>
        <p:nvSpPr>
          <p:cNvPr id="17" name="Text 13"/>
          <p:cNvSpPr/>
          <p:nvPr/>
        </p:nvSpPr>
        <p:spPr>
          <a:xfrm>
            <a:off x="510183" y="7503676"/>
            <a:ext cx="796456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$59.76 per purchase</a:t>
            </a:r>
            <a:endParaRPr lang="en-US" sz="850" dirty="0"/>
          </a:p>
        </p:txBody>
      </p:sp>
      <p:sp>
        <p:nvSpPr>
          <p:cNvPr id="18" name="Text 14"/>
          <p:cNvSpPr/>
          <p:nvPr/>
        </p:nvSpPr>
        <p:spPr>
          <a:xfrm>
            <a:off x="510183" y="7787164"/>
            <a:ext cx="796456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Range: $20-$100</a:t>
            </a:r>
            <a:endParaRPr lang="en-US" sz="850" dirty="0"/>
          </a:p>
        </p:txBody>
      </p:sp>
      <p:pic>
        <p:nvPicPr>
          <p:cNvPr id="1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2418" y="963692"/>
            <a:ext cx="5368647" cy="536864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320421"/>
            <a:ext cx="822067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Revenue Analysis by Gender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5961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Male Customers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1773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Higher total revenue due to larger customer base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55961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Female Customers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599521" y="61773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Comparable average spend per transaction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9020" y="583168"/>
            <a:ext cx="7976592" cy="650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Product Performance Insights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29020" y="1858923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Top Rated: Gloves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729020" y="2309217"/>
            <a:ext cx="4217194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3.86 average rating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206484" y="1858923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Sandals</a:t>
            </a:r>
            <a:endParaRPr lang="en-US" sz="2050" dirty="0"/>
          </a:p>
        </p:txBody>
      </p:sp>
      <p:sp>
        <p:nvSpPr>
          <p:cNvPr id="6" name="Text 4"/>
          <p:cNvSpPr/>
          <p:nvPr/>
        </p:nvSpPr>
        <p:spPr>
          <a:xfrm>
            <a:off x="5206484" y="2309217"/>
            <a:ext cx="4217313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3.84 average rating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684068" y="1858923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Boots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9684068" y="2309217"/>
            <a:ext cx="4217313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3.82 average rating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29020" y="2981015"/>
            <a:ext cx="13172361" cy="33576"/>
          </a:xfrm>
          <a:prstGeom prst="rect">
            <a:avLst/>
          </a:prstGeom>
          <a:solidFill>
            <a:srgbClr val="61615C">
              <a:alpha val="50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729020" y="3326963"/>
            <a:ext cx="4522946" cy="390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Most Purchased by Category</a:t>
            </a:r>
            <a:endParaRPr lang="en-US" sz="2450" dirty="0"/>
          </a:p>
        </p:txBody>
      </p:sp>
      <p:sp>
        <p:nvSpPr>
          <p:cNvPr id="11" name="Shape 9"/>
          <p:cNvSpPr/>
          <p:nvPr/>
        </p:nvSpPr>
        <p:spPr>
          <a:xfrm>
            <a:off x="729020" y="4029908"/>
            <a:ext cx="6482001" cy="1704142"/>
          </a:xfrm>
          <a:prstGeom prst="roundRect">
            <a:avLst>
              <a:gd name="adj" fmla="val 1834"/>
            </a:avLst>
          </a:prstGeom>
          <a:solidFill>
            <a:srgbClr val="FCFCFC"/>
          </a:solidFill>
          <a:ln w="22860">
            <a:solidFill>
              <a:srgbClr val="D6D0D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60120" y="4261009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Clothing</a:t>
            </a:r>
            <a:endParaRPr lang="en-US" sz="2050" dirty="0"/>
          </a:p>
        </p:txBody>
      </p:sp>
      <p:sp>
        <p:nvSpPr>
          <p:cNvPr id="13" name="Text 11"/>
          <p:cNvSpPr/>
          <p:nvPr/>
        </p:nvSpPr>
        <p:spPr>
          <a:xfrm>
            <a:off x="960120" y="4711303"/>
            <a:ext cx="6019800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Blouse (171 orders)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60120" y="5169575"/>
            <a:ext cx="6019800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Pants (171 orders)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419261" y="4029908"/>
            <a:ext cx="6482120" cy="1704142"/>
          </a:xfrm>
          <a:prstGeom prst="roundRect">
            <a:avLst>
              <a:gd name="adj" fmla="val 1834"/>
            </a:avLst>
          </a:prstGeom>
          <a:solidFill>
            <a:srgbClr val="FCFCFC"/>
          </a:solidFill>
          <a:ln w="22860">
            <a:solidFill>
              <a:srgbClr val="D6D0D0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650361" y="4261009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Accessories</a:t>
            </a:r>
            <a:endParaRPr lang="en-US" sz="2050" dirty="0"/>
          </a:p>
        </p:txBody>
      </p:sp>
      <p:sp>
        <p:nvSpPr>
          <p:cNvPr id="17" name="Text 15"/>
          <p:cNvSpPr/>
          <p:nvPr/>
        </p:nvSpPr>
        <p:spPr>
          <a:xfrm>
            <a:off x="7650361" y="4711303"/>
            <a:ext cx="6019919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Jewelry (171 orders)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650361" y="5169575"/>
            <a:ext cx="6019919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Sunglasses (161 orders)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29020" y="5942290"/>
            <a:ext cx="6482001" cy="1704142"/>
          </a:xfrm>
          <a:prstGeom prst="roundRect">
            <a:avLst>
              <a:gd name="adj" fmla="val 1834"/>
            </a:avLst>
          </a:prstGeom>
          <a:solidFill>
            <a:srgbClr val="FCFCFC"/>
          </a:solidFill>
          <a:ln w="22860">
            <a:solidFill>
              <a:srgbClr val="D6D0D0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960120" y="6173391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Footwear</a:t>
            </a:r>
            <a:endParaRPr lang="en-US" sz="2050" dirty="0"/>
          </a:p>
        </p:txBody>
      </p:sp>
      <p:sp>
        <p:nvSpPr>
          <p:cNvPr id="21" name="Text 19"/>
          <p:cNvSpPr/>
          <p:nvPr/>
        </p:nvSpPr>
        <p:spPr>
          <a:xfrm>
            <a:off x="960120" y="6623685"/>
            <a:ext cx="6019800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Sandals (160 orders)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60120" y="7081957"/>
            <a:ext cx="6019800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Shoes (150 orders)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419261" y="5942290"/>
            <a:ext cx="6482120" cy="1704142"/>
          </a:xfrm>
          <a:prstGeom prst="roundRect">
            <a:avLst>
              <a:gd name="adj" fmla="val 1834"/>
            </a:avLst>
          </a:prstGeom>
          <a:solidFill>
            <a:srgbClr val="FCFCFC"/>
          </a:solidFill>
          <a:ln w="22860">
            <a:solidFill>
              <a:srgbClr val="D6D0D0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7650361" y="6173391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Outerwear</a:t>
            </a:r>
            <a:endParaRPr lang="en-US" sz="2050" dirty="0"/>
          </a:p>
        </p:txBody>
      </p:sp>
      <p:sp>
        <p:nvSpPr>
          <p:cNvPr id="25" name="Text 23"/>
          <p:cNvSpPr/>
          <p:nvPr/>
        </p:nvSpPr>
        <p:spPr>
          <a:xfrm>
            <a:off x="7650361" y="6623685"/>
            <a:ext cx="6019919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Jacket (163 orders)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650361" y="7081957"/>
            <a:ext cx="6019919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Coat (161 orders)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9270"/>
            <a:ext cx="85483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Discount &amp; Promotion Impact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33362"/>
            <a:ext cx="4885015" cy="409098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39828" y="2105025"/>
            <a:ext cx="460819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High-Value Discount Users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239828" y="2757130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39828" y="3488531"/>
            <a:ext cx="226814" cy="226814"/>
          </a:xfrm>
          <a:prstGeom prst="roundRect">
            <a:avLst>
              <a:gd name="adj" fmla="val 201575"/>
            </a:avLst>
          </a:prstGeom>
          <a:solidFill>
            <a:srgbClr val="1D1D1B"/>
          </a:solidFill>
          <a:ln/>
        </p:spPr>
      </p:sp>
      <p:sp>
        <p:nvSpPr>
          <p:cNvPr id="7" name="Shape 4"/>
          <p:cNvSpPr/>
          <p:nvPr/>
        </p:nvSpPr>
        <p:spPr>
          <a:xfrm>
            <a:off x="6489263" y="3488531"/>
            <a:ext cx="226814" cy="226814"/>
          </a:xfrm>
          <a:prstGeom prst="roundRect">
            <a:avLst>
              <a:gd name="adj" fmla="val 201575"/>
            </a:avLst>
          </a:prstGeom>
          <a:solidFill>
            <a:srgbClr val="1D1D1B"/>
          </a:solidFill>
          <a:ln/>
        </p:spPr>
      </p:sp>
      <p:sp>
        <p:nvSpPr>
          <p:cNvPr id="8" name="Shape 5"/>
          <p:cNvSpPr/>
          <p:nvPr/>
        </p:nvSpPr>
        <p:spPr>
          <a:xfrm>
            <a:off x="6738699" y="3488531"/>
            <a:ext cx="226814" cy="226814"/>
          </a:xfrm>
          <a:prstGeom prst="roundRect">
            <a:avLst>
              <a:gd name="adj" fmla="val 201575"/>
            </a:avLst>
          </a:prstGeom>
          <a:solidFill>
            <a:srgbClr val="F0EAEA"/>
          </a:solidFill>
          <a:ln/>
        </p:spPr>
      </p:sp>
      <p:sp>
        <p:nvSpPr>
          <p:cNvPr id="9" name="Shape 6"/>
          <p:cNvSpPr/>
          <p:nvPr/>
        </p:nvSpPr>
        <p:spPr>
          <a:xfrm>
            <a:off x="6988135" y="3488531"/>
            <a:ext cx="226814" cy="226814"/>
          </a:xfrm>
          <a:prstGeom prst="roundRect">
            <a:avLst>
              <a:gd name="adj" fmla="val 201575"/>
            </a:avLst>
          </a:prstGeom>
          <a:solidFill>
            <a:srgbClr val="F0EAEA"/>
          </a:solidFill>
          <a:ln/>
        </p:spPr>
      </p:sp>
      <p:sp>
        <p:nvSpPr>
          <p:cNvPr id="10" name="Shape 7"/>
          <p:cNvSpPr/>
          <p:nvPr/>
        </p:nvSpPr>
        <p:spPr>
          <a:xfrm>
            <a:off x="7237571" y="3488531"/>
            <a:ext cx="226814" cy="226814"/>
          </a:xfrm>
          <a:prstGeom prst="roundRect">
            <a:avLst>
              <a:gd name="adj" fmla="val 201575"/>
            </a:avLst>
          </a:prstGeom>
          <a:solidFill>
            <a:srgbClr val="F0EAEA"/>
          </a:solidFill>
          <a:ln/>
        </p:spPr>
      </p:sp>
      <p:sp>
        <p:nvSpPr>
          <p:cNvPr id="11" name="Text 8"/>
          <p:cNvSpPr/>
          <p:nvPr/>
        </p:nvSpPr>
        <p:spPr>
          <a:xfrm>
            <a:off x="7634407" y="3460194"/>
            <a:ext cx="65460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43%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239828" y="3998714"/>
            <a:ext cx="29683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Discount Usage Rate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6239828" y="4608195"/>
            <a:ext cx="35659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Top Discounted Products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6239828" y="5189339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Hat (50% discount rate)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239828" y="563153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Sneakers (49.66%)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239828" y="6073735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Coat (49.07%)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6239828" y="651593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Sweater (48.17%)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6239828" y="6958132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Pants (47.37%)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1048"/>
            <a:ext cx="70549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1923455"/>
            <a:ext cx="2152055" cy="8079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21527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150269"/>
            <a:ext cx="13177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New (83)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5187077" y="2744510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D6D0D0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2788087"/>
            <a:ext cx="4304109" cy="80795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894892" y="2992755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500" dirty="0"/>
          </a:p>
        </p:txBody>
      </p:sp>
      <p:sp>
        <p:nvSpPr>
          <p:cNvPr id="9" name="Text 5"/>
          <p:cNvSpPr/>
          <p:nvPr/>
        </p:nvSpPr>
        <p:spPr>
          <a:xfrm>
            <a:off x="6433304" y="3014901"/>
            <a:ext cx="22063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Returning (701)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6263164" y="3609142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D6D0D0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3652718"/>
            <a:ext cx="6456164" cy="80795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894773" y="385738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500" dirty="0"/>
          </a:p>
        </p:txBody>
      </p:sp>
      <p:sp>
        <p:nvSpPr>
          <p:cNvPr id="13" name="Text 8"/>
          <p:cNvSpPr/>
          <p:nvPr/>
        </p:nvSpPr>
        <p:spPr>
          <a:xfrm>
            <a:off x="7509272" y="3879533"/>
            <a:ext cx="17747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Loyal (3,116)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793790" y="471582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Customer classification based on purchase history reveals strong loyalty base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793790" y="5560695"/>
            <a:ext cx="28414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Subscription Status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93790" y="614183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Subscribers: 1,053 customers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58403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Non-subscribers: 2,847 customers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793790" y="702623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Average spend similar across both groups</a:t>
            </a:r>
            <a:endParaRPr lang="en-US" sz="1750" dirty="0"/>
          </a:p>
        </p:txBody>
      </p:sp>
      <p:sp>
        <p:nvSpPr>
          <p:cNvPr id="19" name="Text 14"/>
          <p:cNvSpPr/>
          <p:nvPr/>
        </p:nvSpPr>
        <p:spPr>
          <a:xfrm>
            <a:off x="7599521" y="5560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Repeat Buyers</a:t>
            </a:r>
            <a:endParaRPr lang="en-US" sz="2200" dirty="0"/>
          </a:p>
        </p:txBody>
      </p:sp>
      <p:sp>
        <p:nvSpPr>
          <p:cNvPr id="20" name="Text 15"/>
          <p:cNvSpPr/>
          <p:nvPr/>
        </p:nvSpPr>
        <p:spPr>
          <a:xfrm>
            <a:off x="7599521" y="614183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958 subscribers with 5+ purchases</a:t>
            </a:r>
            <a:endParaRPr lang="en-US" sz="1750" dirty="0"/>
          </a:p>
        </p:txBody>
      </p:sp>
      <p:sp>
        <p:nvSpPr>
          <p:cNvPr id="21" name="Text 16"/>
          <p:cNvSpPr/>
          <p:nvPr/>
        </p:nvSpPr>
        <p:spPr>
          <a:xfrm>
            <a:off x="7599521" y="658403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2,518 non-subscribers with 5+ purchases</a:t>
            </a:r>
            <a:endParaRPr lang="en-US" sz="1750" dirty="0"/>
          </a:p>
        </p:txBody>
      </p:sp>
      <p:sp>
        <p:nvSpPr>
          <p:cNvPr id="22" name="Text 17"/>
          <p:cNvSpPr/>
          <p:nvPr/>
        </p:nvSpPr>
        <p:spPr>
          <a:xfrm>
            <a:off x="7599521" y="702623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Opportunity to convert repeat buyers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5296" y="365522"/>
            <a:ext cx="3823216" cy="4155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Revenue by Age Group</a:t>
            </a:r>
            <a:endParaRPr lang="en-US" sz="26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5296" y="1046917"/>
            <a:ext cx="13699808" cy="767179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65296" y="9001125"/>
            <a:ext cx="1815584" cy="2077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Shipping Preferences</a:t>
            </a:r>
            <a:endParaRPr lang="en-US" sz="1300" dirty="0"/>
          </a:p>
        </p:txBody>
      </p:sp>
      <p:sp>
        <p:nvSpPr>
          <p:cNvPr id="5" name="Text 2"/>
          <p:cNvSpPr/>
          <p:nvPr/>
        </p:nvSpPr>
        <p:spPr>
          <a:xfrm>
            <a:off x="465296" y="9341763"/>
            <a:ext cx="6687741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Express: $60.48 avg spend</a:t>
            </a:r>
            <a:endParaRPr lang="en-US" sz="1000" dirty="0"/>
          </a:p>
        </p:txBody>
      </p:sp>
      <p:sp>
        <p:nvSpPr>
          <p:cNvPr id="6" name="Text 3"/>
          <p:cNvSpPr/>
          <p:nvPr/>
        </p:nvSpPr>
        <p:spPr>
          <a:xfrm>
            <a:off x="465296" y="9674066"/>
            <a:ext cx="6687741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Standard: $58.46 avg spend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7484983" y="9001125"/>
            <a:ext cx="1661874" cy="2077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Key Insight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7484983" y="9341763"/>
            <a:ext cx="6687741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Young adults drive highest revenue; express shipping correlates with higher spend</a:t>
            </a:r>
            <a:endParaRPr lang="en-US" sz="1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2025-11-08T11:37:56Z</dcterms:created>
  <dcterms:modified xsi:type="dcterms:W3CDTF">2025-11-08T11:37:56Z</dcterms:modified>
</cp:coreProperties>
</file>